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315" r:id="rId3"/>
    <p:sldId id="258" r:id="rId4"/>
    <p:sldId id="259" r:id="rId5"/>
    <p:sldId id="313" r:id="rId6"/>
    <p:sldId id="294" r:id="rId7"/>
    <p:sldId id="295" r:id="rId8"/>
    <p:sldId id="262" r:id="rId9"/>
    <p:sldId id="263" r:id="rId10"/>
    <p:sldId id="314" r:id="rId11"/>
    <p:sldId id="297" r:id="rId12"/>
    <p:sldId id="296" r:id="rId13"/>
    <p:sldId id="267" r:id="rId14"/>
    <p:sldId id="292" r:id="rId15"/>
    <p:sldId id="293" r:id="rId16"/>
    <p:sldId id="268" r:id="rId17"/>
    <p:sldId id="269" r:id="rId18"/>
    <p:sldId id="270" r:id="rId19"/>
    <p:sldId id="271" r:id="rId20"/>
    <p:sldId id="298" r:id="rId21"/>
    <p:sldId id="299" r:id="rId22"/>
    <p:sldId id="266" r:id="rId23"/>
    <p:sldId id="300" r:id="rId24"/>
    <p:sldId id="283" r:id="rId25"/>
    <p:sldId id="301" r:id="rId26"/>
    <p:sldId id="272" r:id="rId27"/>
    <p:sldId id="273" r:id="rId28"/>
    <p:sldId id="302" r:id="rId29"/>
    <p:sldId id="274" r:id="rId30"/>
    <p:sldId id="303" r:id="rId31"/>
    <p:sldId id="304" r:id="rId32"/>
    <p:sldId id="287" r:id="rId33"/>
    <p:sldId id="289" r:id="rId34"/>
    <p:sldId id="290" r:id="rId35"/>
    <p:sldId id="309" r:id="rId36"/>
    <p:sldId id="310" r:id="rId37"/>
    <p:sldId id="291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245B7-E176-C14D-9A50-B3E18A1DB624}" v="3" dt="2023-10-16T13:44:36.80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37"/>
  </p:normalViewPr>
  <p:slideViewPr>
    <p:cSldViewPr snapToGrid="0">
      <p:cViewPr varScale="1">
        <p:scale>
          <a:sx n="52" d="100"/>
          <a:sy n="52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Künneth" userId="1a1af1383d98278e" providerId="LiveId" clId="{1A1245B7-E176-C14D-9A50-B3E18A1DB624}"/>
    <pc:docChg chg="custSel addSld modSld sldOrd">
      <pc:chgData name="Thomas Künneth" userId="1a1af1383d98278e" providerId="LiveId" clId="{1A1245B7-E176-C14D-9A50-B3E18A1DB624}" dt="2023-10-16T13:46:17.296" v="38" actId="14861"/>
      <pc:docMkLst>
        <pc:docMk/>
      </pc:docMkLst>
      <pc:sldChg chg="modSp mod">
        <pc:chgData name="Thomas Künneth" userId="1a1af1383d98278e" providerId="LiveId" clId="{1A1245B7-E176-C14D-9A50-B3E18A1DB624}" dt="2023-10-16T13:46:17.296" v="38" actId="14861"/>
        <pc:sldMkLst>
          <pc:docMk/>
          <pc:sldMk cId="0" sldId="270"/>
        </pc:sldMkLst>
        <pc:picChg chg="mod">
          <ac:chgData name="Thomas Künneth" userId="1a1af1383d98278e" providerId="LiveId" clId="{1A1245B7-E176-C14D-9A50-B3E18A1DB624}" dt="2023-10-16T13:46:17.296" v="38" actId="14861"/>
          <ac:picMkLst>
            <pc:docMk/>
            <pc:sldMk cId="0" sldId="270"/>
            <ac:picMk id="216" creationId="{00000000-0000-0000-0000-000000000000}"/>
          </ac:picMkLst>
        </pc:picChg>
      </pc:sldChg>
      <pc:sldChg chg="modSp mod">
        <pc:chgData name="Thomas Künneth" userId="1a1af1383d98278e" providerId="LiveId" clId="{1A1245B7-E176-C14D-9A50-B3E18A1DB624}" dt="2023-10-14T13:15:06.255" v="4" actId="14861"/>
        <pc:sldMkLst>
          <pc:docMk/>
          <pc:sldMk cId="1788053791" sldId="292"/>
        </pc:sldMkLst>
        <pc:picChg chg="mod">
          <ac:chgData name="Thomas Künneth" userId="1a1af1383d98278e" providerId="LiveId" clId="{1A1245B7-E176-C14D-9A50-B3E18A1DB624}" dt="2023-10-14T13:15:06.255" v="4" actId="14861"/>
          <ac:picMkLst>
            <pc:docMk/>
            <pc:sldMk cId="1788053791" sldId="292"/>
            <ac:picMk id="5" creationId="{B6EE89FC-8F37-E87A-74C1-E1648249059B}"/>
          </ac:picMkLst>
        </pc:picChg>
      </pc:sldChg>
      <pc:sldChg chg="modSp mod">
        <pc:chgData name="Thomas Künneth" userId="1a1af1383d98278e" providerId="LiveId" clId="{1A1245B7-E176-C14D-9A50-B3E18A1DB624}" dt="2023-10-14T13:15:18.951" v="5" actId="14861"/>
        <pc:sldMkLst>
          <pc:docMk/>
          <pc:sldMk cId="3829234591" sldId="293"/>
        </pc:sldMkLst>
        <pc:picChg chg="mod">
          <ac:chgData name="Thomas Künneth" userId="1a1af1383d98278e" providerId="LiveId" clId="{1A1245B7-E176-C14D-9A50-B3E18A1DB624}" dt="2023-10-14T13:15:18.951" v="5" actId="14861"/>
          <ac:picMkLst>
            <pc:docMk/>
            <pc:sldMk cId="3829234591" sldId="293"/>
            <ac:picMk id="3" creationId="{69362E5E-F732-33A1-5761-F149359C486F}"/>
          </ac:picMkLst>
        </pc:picChg>
      </pc:sldChg>
      <pc:sldChg chg="modSp mod">
        <pc:chgData name="Thomas Künneth" userId="1a1af1383d98278e" providerId="LiveId" clId="{1A1245B7-E176-C14D-9A50-B3E18A1DB624}" dt="2023-10-14T13:13:57.568" v="0" actId="14861"/>
        <pc:sldMkLst>
          <pc:docMk/>
          <pc:sldMk cId="2199677447" sldId="294"/>
        </pc:sldMkLst>
        <pc:picChg chg="mod">
          <ac:chgData name="Thomas Künneth" userId="1a1af1383d98278e" providerId="LiveId" clId="{1A1245B7-E176-C14D-9A50-B3E18A1DB624}" dt="2023-10-14T13:13:57.568" v="0" actId="14861"/>
          <ac:picMkLst>
            <pc:docMk/>
            <pc:sldMk cId="2199677447" sldId="294"/>
            <ac:picMk id="6" creationId="{9BA3BB5F-93E3-C2EA-CE44-48DB3219DDAB}"/>
          </ac:picMkLst>
        </pc:picChg>
      </pc:sldChg>
      <pc:sldChg chg="modSp mod">
        <pc:chgData name="Thomas Künneth" userId="1a1af1383d98278e" providerId="LiveId" clId="{1A1245B7-E176-C14D-9A50-B3E18A1DB624}" dt="2023-10-14T13:14:27.020" v="1" actId="14861"/>
        <pc:sldMkLst>
          <pc:docMk/>
          <pc:sldMk cId="3939823684" sldId="295"/>
        </pc:sldMkLst>
        <pc:picChg chg="mod">
          <ac:chgData name="Thomas Künneth" userId="1a1af1383d98278e" providerId="LiveId" clId="{1A1245B7-E176-C14D-9A50-B3E18A1DB624}" dt="2023-10-14T13:14:27.020" v="1" actId="14861"/>
          <ac:picMkLst>
            <pc:docMk/>
            <pc:sldMk cId="3939823684" sldId="295"/>
            <ac:picMk id="5" creationId="{0124D357-F9DC-5946-854C-685274AAA9AB}"/>
          </ac:picMkLst>
        </pc:picChg>
      </pc:sldChg>
      <pc:sldChg chg="modSp mod">
        <pc:chgData name="Thomas Künneth" userId="1a1af1383d98278e" providerId="LiveId" clId="{1A1245B7-E176-C14D-9A50-B3E18A1DB624}" dt="2023-10-14T13:14:56.587" v="3" actId="14861"/>
        <pc:sldMkLst>
          <pc:docMk/>
          <pc:sldMk cId="343486829" sldId="296"/>
        </pc:sldMkLst>
        <pc:picChg chg="mod">
          <ac:chgData name="Thomas Künneth" userId="1a1af1383d98278e" providerId="LiveId" clId="{1A1245B7-E176-C14D-9A50-B3E18A1DB624}" dt="2023-10-14T13:14:56.587" v="3" actId="14861"/>
          <ac:picMkLst>
            <pc:docMk/>
            <pc:sldMk cId="343486829" sldId="296"/>
            <ac:picMk id="4" creationId="{17206A1F-6777-4721-1C68-6D5DE8136ADA}"/>
          </ac:picMkLst>
        </pc:picChg>
      </pc:sldChg>
      <pc:sldChg chg="modSp mod">
        <pc:chgData name="Thomas Künneth" userId="1a1af1383d98278e" providerId="LiveId" clId="{1A1245B7-E176-C14D-9A50-B3E18A1DB624}" dt="2023-10-14T13:14:41.727" v="2" actId="14861"/>
        <pc:sldMkLst>
          <pc:docMk/>
          <pc:sldMk cId="3608372127" sldId="297"/>
        </pc:sldMkLst>
        <pc:picChg chg="mod">
          <ac:chgData name="Thomas Künneth" userId="1a1af1383d98278e" providerId="LiveId" clId="{1A1245B7-E176-C14D-9A50-B3E18A1DB624}" dt="2023-10-14T13:14:41.727" v="2" actId="14861"/>
          <ac:picMkLst>
            <pc:docMk/>
            <pc:sldMk cId="3608372127" sldId="297"/>
            <ac:picMk id="2" creationId="{9DAEDE08-61D2-E8A6-34DD-65BA3028659E}"/>
          </ac:picMkLst>
        </pc:picChg>
      </pc:sldChg>
      <pc:sldChg chg="modSp mod">
        <pc:chgData name="Thomas Künneth" userId="1a1af1383d98278e" providerId="LiveId" clId="{1A1245B7-E176-C14D-9A50-B3E18A1DB624}" dt="2023-10-14T13:16:36.858" v="17" actId="14861"/>
        <pc:sldMkLst>
          <pc:docMk/>
          <pc:sldMk cId="1000346102" sldId="302"/>
        </pc:sldMkLst>
        <pc:picChg chg="mod">
          <ac:chgData name="Thomas Künneth" userId="1a1af1383d98278e" providerId="LiveId" clId="{1A1245B7-E176-C14D-9A50-B3E18A1DB624}" dt="2023-10-14T13:16:31.893" v="16" actId="14861"/>
          <ac:picMkLst>
            <pc:docMk/>
            <pc:sldMk cId="1000346102" sldId="302"/>
            <ac:picMk id="4" creationId="{73AE4AA5-C33C-87DB-6519-41A7EC4AD9DC}"/>
          </ac:picMkLst>
        </pc:picChg>
        <pc:picChg chg="mod">
          <ac:chgData name="Thomas Künneth" userId="1a1af1383d98278e" providerId="LiveId" clId="{1A1245B7-E176-C14D-9A50-B3E18A1DB624}" dt="2023-10-14T13:16:36.858" v="17" actId="14861"/>
          <ac:picMkLst>
            <pc:docMk/>
            <pc:sldMk cId="1000346102" sldId="302"/>
            <ac:picMk id="5" creationId="{62005DE8-017A-A62A-56ED-EBE2DF2F806E}"/>
          </ac:picMkLst>
        </pc:picChg>
      </pc:sldChg>
      <pc:sldChg chg="addSp delSp modSp mod">
        <pc:chgData name="Thomas Künneth" userId="1a1af1383d98278e" providerId="LiveId" clId="{1A1245B7-E176-C14D-9A50-B3E18A1DB624}" dt="2023-10-14T13:33:10.774" v="22" actId="14100"/>
        <pc:sldMkLst>
          <pc:docMk/>
          <pc:sldMk cId="3649830020" sldId="310"/>
        </pc:sldMkLst>
        <pc:spChg chg="mod topLvl">
          <ac:chgData name="Thomas Künneth" userId="1a1af1383d98278e" providerId="LiveId" clId="{1A1245B7-E176-C14D-9A50-B3E18A1DB624}" dt="2023-10-14T13:33:01.493" v="21" actId="165"/>
          <ac:spMkLst>
            <pc:docMk/>
            <pc:sldMk cId="3649830020" sldId="310"/>
            <ac:spMk id="4" creationId="{D4CCD4F3-8B65-EB64-50B5-89EFAFE094AE}"/>
          </ac:spMkLst>
        </pc:spChg>
        <pc:spChg chg="mod topLvl">
          <ac:chgData name="Thomas Künneth" userId="1a1af1383d98278e" providerId="LiveId" clId="{1A1245B7-E176-C14D-9A50-B3E18A1DB624}" dt="2023-10-14T13:33:10.774" v="22" actId="14100"/>
          <ac:spMkLst>
            <pc:docMk/>
            <pc:sldMk cId="3649830020" sldId="310"/>
            <ac:spMk id="5" creationId="{F32C55EE-2032-1295-6420-53F2C4B80828}"/>
          </ac:spMkLst>
        </pc:spChg>
        <pc:grpChg chg="add del mod">
          <ac:chgData name="Thomas Künneth" userId="1a1af1383d98278e" providerId="LiveId" clId="{1A1245B7-E176-C14D-9A50-B3E18A1DB624}" dt="2023-10-14T13:33:01.493" v="21" actId="165"/>
          <ac:grpSpMkLst>
            <pc:docMk/>
            <pc:sldMk cId="3649830020" sldId="310"/>
            <ac:grpSpMk id="3" creationId="{C6D36153-42A6-3976-C895-5ABCF679B3C9}"/>
          </ac:grpSpMkLst>
        </pc:grpChg>
      </pc:sldChg>
      <pc:sldChg chg="ord">
        <pc:chgData name="Thomas Künneth" userId="1a1af1383d98278e" providerId="LiveId" clId="{1A1245B7-E176-C14D-9A50-B3E18A1DB624}" dt="2023-10-14T13:18:20.256" v="18" actId="20578"/>
        <pc:sldMkLst>
          <pc:docMk/>
          <pc:sldMk cId="2714637517" sldId="314"/>
        </pc:sldMkLst>
      </pc:sldChg>
      <pc:sldChg chg="delSp modSp add mod">
        <pc:chgData name="Thomas Künneth" userId="1a1af1383d98278e" providerId="LiveId" clId="{1A1245B7-E176-C14D-9A50-B3E18A1DB624}" dt="2023-10-16T13:45:10.913" v="37" actId="1076"/>
        <pc:sldMkLst>
          <pc:docMk/>
          <pc:sldMk cId="0" sldId="315"/>
        </pc:sldMkLst>
        <pc:spChg chg="mod">
          <ac:chgData name="Thomas Künneth" userId="1a1af1383d98278e" providerId="LiveId" clId="{1A1245B7-E176-C14D-9A50-B3E18A1DB624}" dt="2023-10-16T13:45:10.913" v="37" actId="1076"/>
          <ac:spMkLst>
            <pc:docMk/>
            <pc:sldMk cId="0" sldId="315"/>
            <ac:spMk id="315" creationId="{00000000-0000-0000-0000-000000000000}"/>
          </ac:spMkLst>
        </pc:spChg>
        <pc:picChg chg="del">
          <ac:chgData name="Thomas Künneth" userId="1a1af1383d98278e" providerId="LiveId" clId="{1A1245B7-E176-C14D-9A50-B3E18A1DB624}" dt="2023-10-16T13:45:04.286" v="36" actId="478"/>
          <ac:picMkLst>
            <pc:docMk/>
            <pc:sldMk cId="0" sldId="315"/>
            <ac:picMk id="31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299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CD7EE-6A73-2641-917E-BAA01FB153E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06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B9091-984B-92A2-250F-6C6F973D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0C927F-6C69-E7F9-26B4-0EB3FE066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4082788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2192000" y="3646181"/>
            <a:ext cx="9390031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sz="9600" dirty="0">
                <a:latin typeface="+mj-lt"/>
              </a:rPr>
              <a:t>Why declarative UI frameworks?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147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9587"/>
            <a:ext cx="10158898" cy="7616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3-10-14 at 09.17.24">
            <a:hlinkClick r:id="" action="ppaction://media"/>
            <a:extLst>
              <a:ext uri="{FF2B5EF4-FFF2-40B4-BE49-F238E27FC236}">
                <a16:creationId xmlns:a16="http://schemas.microsoft.com/office/drawing/2014/main" id="{5A92235E-37D2-E73F-86C6-268912038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650490"/>
            <a:ext cx="2032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75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AEDE08-61D2-E8A6-34DD-65BA3028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4" y="442408"/>
            <a:ext cx="19443756" cy="11997808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DDF5EC99-26B2-59C7-D337-201EE36876E3}"/>
              </a:ext>
            </a:extLst>
          </p:cNvPr>
          <p:cNvSpPr/>
          <p:nvPr/>
        </p:nvSpPr>
        <p:spPr>
          <a:xfrm>
            <a:off x="16193222" y="2196838"/>
            <a:ext cx="7534656" cy="755904"/>
          </a:xfrm>
          <a:prstGeom prst="wedgeRoundRectCallout">
            <a:avLst>
              <a:gd name="adj1" fmla="val -190404"/>
              <a:gd name="adj2" fmla="val -3731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Declare a tree of components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1AE5480C-72D0-82FA-237B-0F15C8BCDD47}"/>
              </a:ext>
            </a:extLst>
          </p:cNvPr>
          <p:cNvSpPr/>
          <p:nvPr/>
        </p:nvSpPr>
        <p:spPr>
          <a:xfrm>
            <a:off x="16193222" y="5080324"/>
            <a:ext cx="7534656" cy="755904"/>
          </a:xfrm>
          <a:prstGeom prst="wedgeRoundRectCallout">
            <a:avLst>
              <a:gd name="adj1" fmla="val -128915"/>
              <a:gd name="adj2" fmla="val 820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parts of visual appearance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D96E8F78-9A25-C032-9523-39400382FD8E}"/>
              </a:ext>
            </a:extLst>
          </p:cNvPr>
          <p:cNvSpPr/>
          <p:nvPr/>
        </p:nvSpPr>
        <p:spPr>
          <a:xfrm>
            <a:off x="16193222" y="10007354"/>
            <a:ext cx="7534656" cy="755904"/>
          </a:xfrm>
          <a:prstGeom prst="wedgeRoundRectCallout">
            <a:avLst>
              <a:gd name="adj1" fmla="val -121796"/>
              <a:gd name="adj2" fmla="val -19215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UI elements to code</a:t>
            </a:r>
          </a:p>
        </p:txBody>
      </p:sp>
    </p:spTree>
    <p:extLst>
      <p:ext uri="{BB962C8B-B14F-4D97-AF65-F5344CB8AC3E}">
        <p14:creationId xmlns:p14="http://schemas.microsoft.com/office/powerpoint/2010/main" val="36083721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7206A1F-6777-4721-1C68-6D5DE8136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5" y="1808073"/>
            <a:ext cx="19830878" cy="1009984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CC67C828-04ED-ED75-DD18-B78745935612}"/>
              </a:ext>
            </a:extLst>
          </p:cNvPr>
          <p:cNvSpPr/>
          <p:nvPr/>
        </p:nvSpPr>
        <p:spPr>
          <a:xfrm>
            <a:off x="15569184" y="3330694"/>
            <a:ext cx="7534656" cy="755904"/>
          </a:xfrm>
          <a:prstGeom prst="wedgeRoundRectCallout">
            <a:avLst>
              <a:gd name="adj1" fmla="val -181990"/>
              <a:gd name="adj2" fmla="val -3086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state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FB986B63-9585-7581-7173-D7849B129183}"/>
              </a:ext>
            </a:extLst>
          </p:cNvPr>
          <p:cNvSpPr/>
          <p:nvPr/>
        </p:nvSpPr>
        <p:spPr>
          <a:xfrm>
            <a:off x="15581376" y="5104708"/>
            <a:ext cx="7534656" cy="755904"/>
          </a:xfrm>
          <a:prstGeom prst="wedgeRoundRectCallout">
            <a:avLst>
              <a:gd name="adj1" fmla="val -155129"/>
              <a:gd name="adj2" fmla="val 7559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Modify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48B8817E-BC47-1510-535B-01D644345F60}"/>
              </a:ext>
            </a:extLst>
          </p:cNvPr>
          <p:cNvSpPr/>
          <p:nvPr/>
        </p:nvSpPr>
        <p:spPr>
          <a:xfrm>
            <a:off x="15581376" y="6857994"/>
            <a:ext cx="7534656" cy="755904"/>
          </a:xfrm>
          <a:prstGeom prst="wedgeRoundRectCallout">
            <a:avLst>
              <a:gd name="adj1" fmla="val -144773"/>
              <a:gd name="adj2" fmla="val 4333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state</a:t>
            </a:r>
          </a:p>
        </p:txBody>
      </p:sp>
      <p:sp>
        <p:nvSpPr>
          <p:cNvPr id="9" name="Abgerundete rechteckige Legende 8">
            <a:extLst>
              <a:ext uri="{FF2B5EF4-FFF2-40B4-BE49-F238E27FC236}">
                <a16:creationId xmlns:a16="http://schemas.microsoft.com/office/drawing/2014/main" id="{596248F6-5682-5CCD-E163-C733A310EB9E}"/>
              </a:ext>
            </a:extLst>
          </p:cNvPr>
          <p:cNvSpPr/>
          <p:nvPr/>
        </p:nvSpPr>
        <p:spPr>
          <a:xfrm>
            <a:off x="15569184" y="9005004"/>
            <a:ext cx="7534656" cy="755904"/>
          </a:xfrm>
          <a:prstGeom prst="wedgeRoundRectCallout">
            <a:avLst>
              <a:gd name="adj1" fmla="val -154805"/>
              <a:gd name="adj2" fmla="val -6957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code to the UI tree</a:t>
            </a:r>
          </a:p>
        </p:txBody>
      </p:sp>
    </p:spTree>
    <p:extLst>
      <p:ext uri="{BB962C8B-B14F-4D97-AF65-F5344CB8AC3E}">
        <p14:creationId xmlns:p14="http://schemas.microsoft.com/office/powerpoint/2010/main" val="3434868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s of HTML codes">
            <a:extLst>
              <a:ext uri="{FF2B5EF4-FFF2-40B4-BE49-F238E27FC236}">
                <a16:creationId xmlns:a16="http://schemas.microsoft.com/office/drawing/2014/main" id="{966661A1-6B18-B0B7-1C0E-EB856C95D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5" y="3122551"/>
            <a:ext cx="10160000" cy="753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https://unsplash.com/photos/466ENaLuhLY"/>
          <p:cNvSpPr txBox="1"/>
          <p:nvPr/>
        </p:nvSpPr>
        <p:spPr>
          <a:xfrm>
            <a:off x="0" y="1010120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https://unsplash.com/photos/4hbJ-eymZ1o</a:t>
            </a:r>
            <a:endParaRPr dirty="0"/>
          </a:p>
        </p:txBody>
      </p:sp>
      <p:sp>
        <p:nvSpPr>
          <p:cNvPr id="204" name="Wirkt elegant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Looks elegant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Was adopted by many UI frameworks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JavaFX (FXML)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macOS / iOS (Storyboard)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WPF, Xamarin (XAML)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Android (XML)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6EE89FC-8F37-E87A-74C1-E164824905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505" y="102512"/>
            <a:ext cx="16938290" cy="132174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DDF5EC99-26B2-59C7-D337-201EE36876E3}"/>
              </a:ext>
            </a:extLst>
          </p:cNvPr>
          <p:cNvSpPr/>
          <p:nvPr/>
        </p:nvSpPr>
        <p:spPr>
          <a:xfrm>
            <a:off x="16193222" y="2196838"/>
            <a:ext cx="7534656" cy="755904"/>
          </a:xfrm>
          <a:prstGeom prst="wedgeRoundRectCallout">
            <a:avLst>
              <a:gd name="adj1" fmla="val -106939"/>
              <a:gd name="adj2" fmla="val -10643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a tree of components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1AE5480C-72D0-82FA-237B-0F15C8BCDD47}"/>
              </a:ext>
            </a:extLst>
          </p:cNvPr>
          <p:cNvSpPr/>
          <p:nvPr/>
        </p:nvSpPr>
        <p:spPr>
          <a:xfrm>
            <a:off x="16193222" y="5080324"/>
            <a:ext cx="7534656" cy="755904"/>
          </a:xfrm>
          <a:prstGeom prst="wedgeRoundRectCallout">
            <a:avLst>
              <a:gd name="adj1" fmla="val -132878"/>
              <a:gd name="adj2" fmla="val -9323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parts of visual appearance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D96E8F78-9A25-C032-9523-39400382FD8E}"/>
              </a:ext>
            </a:extLst>
          </p:cNvPr>
          <p:cNvSpPr/>
          <p:nvPr/>
        </p:nvSpPr>
        <p:spPr>
          <a:xfrm>
            <a:off x="16193222" y="10007354"/>
            <a:ext cx="7534656" cy="755904"/>
          </a:xfrm>
          <a:prstGeom prst="wedgeRoundRectCallout">
            <a:avLst>
              <a:gd name="adj1" fmla="val -142105"/>
              <a:gd name="adj2" fmla="val -15512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UI elements to code</a:t>
            </a:r>
          </a:p>
        </p:txBody>
      </p:sp>
    </p:spTree>
    <p:extLst>
      <p:ext uri="{BB962C8B-B14F-4D97-AF65-F5344CB8AC3E}">
        <p14:creationId xmlns:p14="http://schemas.microsoft.com/office/powerpoint/2010/main" val="1788053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362E5E-F732-33A1-5761-F149359C4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227" y="307589"/>
            <a:ext cx="12423946" cy="131008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2D3CBE3-3FB7-0273-5599-182D6137015C}"/>
              </a:ext>
            </a:extLst>
          </p:cNvPr>
          <p:cNvSpPr/>
          <p:nvPr/>
        </p:nvSpPr>
        <p:spPr>
          <a:xfrm>
            <a:off x="16203168" y="1305938"/>
            <a:ext cx="7534656" cy="755904"/>
          </a:xfrm>
          <a:prstGeom prst="wedgeRoundRectCallout">
            <a:avLst>
              <a:gd name="adj1" fmla="val -150559"/>
              <a:gd name="adj2" fmla="val 17401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Create an activity</a:t>
            </a: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BE2B28CF-73BB-AF18-2969-6BC4D620EC73}"/>
              </a:ext>
            </a:extLst>
          </p:cNvPr>
          <p:cNvSpPr/>
          <p:nvPr/>
        </p:nvSpPr>
        <p:spPr>
          <a:xfrm>
            <a:off x="16203168" y="3728880"/>
            <a:ext cx="7534656" cy="755904"/>
          </a:xfrm>
          <a:prstGeom prst="wedgeRoundRectCallout">
            <a:avLst>
              <a:gd name="adj1" fmla="val -91071"/>
              <a:gd name="adj2" fmla="val 1031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Build a component tree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FAA9A05D-BF6D-3167-8240-A80F2D8B85EA}"/>
              </a:ext>
            </a:extLst>
          </p:cNvPr>
          <p:cNvSpPr/>
          <p:nvPr/>
        </p:nvSpPr>
        <p:spPr>
          <a:xfrm>
            <a:off x="16203168" y="7564024"/>
            <a:ext cx="7534656" cy="755904"/>
          </a:xfrm>
          <a:prstGeom prst="wedgeRoundRectCallout">
            <a:avLst>
              <a:gd name="adj1" fmla="val -116169"/>
              <a:gd name="adj2" fmla="val -164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data</a:t>
            </a:r>
          </a:p>
        </p:txBody>
      </p:sp>
    </p:spTree>
    <p:extLst>
      <p:ext uri="{BB962C8B-B14F-4D97-AF65-F5344CB8AC3E}">
        <p14:creationId xmlns:p14="http://schemas.microsoft.com/office/powerpoint/2010/main" val="38292345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61655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Entwicklung zeigt:  Löst nur Vermischung von Oberflächenbeschreibung und Code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Separating UI definition and behavior did not solve all problems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To make code more robust, maintainable, and easy to understand, additional measures were needed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Design patterns: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MVP, MVVM, MVC, …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2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50778"/>
            <a:ext cx="24384157" cy="761438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https://unsplash.com/photos/i--IN3cvEjg"/>
          <p:cNvSpPr txBox="1"/>
          <p:nvPr/>
        </p:nvSpPr>
        <p:spPr>
          <a:xfrm>
            <a:off x="0" y="10104714"/>
            <a:ext cx="753694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https://unsplash.com/photos/i--IN3cvEjg</a:t>
            </a: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8" y="1778000"/>
            <a:ext cx="24036243" cy="10160000"/>
          </a:xfrm>
          <a:prstGeom prst="rect">
            <a:avLst/>
          </a:prstGeom>
          <a:ln w="12700">
            <a:miter lim="400000"/>
          </a:ln>
          <a:effectLst/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Jede Änderung erfolgt durch Ändern von Objekt- bzw. Strukturattributen…"/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Changes to the UI are still done through changes to the object graph / data structures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Developer must know who the way from is to will be …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… and implement it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The bigger the change, the more difficult this may be</a:t>
            </a:r>
          </a:p>
        </p:txBody>
      </p:sp>
      <p:pic>
        <p:nvPicPr>
          <p:cNvPr id="220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18488" y="3047007"/>
            <a:ext cx="10165513" cy="7622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Vielen Dank"/>
          <p:cNvSpPr txBox="1"/>
          <p:nvPr/>
        </p:nvSpPr>
        <p:spPr>
          <a:xfrm>
            <a:off x="8478643" y="6068040"/>
            <a:ext cx="74267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r>
              <a:rPr lang="de-DE" dirty="0">
                <a:latin typeface="+mj-lt"/>
              </a:rPr>
              <a:t>Questions 🤔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ople playing violin inside dim room">
            <a:extLst>
              <a:ext uri="{FF2B5EF4-FFF2-40B4-BE49-F238E27FC236}">
                <a16:creationId xmlns:a16="http://schemas.microsoft.com/office/drawing/2014/main" id="{AC1B904D-B144-72E1-78D2-2EFC88850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1542" y="2835896"/>
            <a:ext cx="11792458" cy="832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0AA13-86F1-7731-5176-34034800A3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9654" y="2551113"/>
            <a:ext cx="10515600" cy="8613775"/>
          </a:xfrm>
        </p:spPr>
        <p:txBody>
          <a:bodyPr anchor="ctr">
            <a:normAutofit/>
          </a:bodyPr>
          <a:lstStyle/>
          <a:p>
            <a:r>
              <a:rPr lang="en-GB" sz="4800" dirty="0">
                <a:latin typeface="+mn-lt"/>
              </a:rPr>
              <a:t>Changing the UI necessary when data shown to the user changes</a:t>
            </a:r>
          </a:p>
          <a:p>
            <a:r>
              <a:rPr lang="en-GB" sz="4800" dirty="0">
                <a:latin typeface="+mn-lt"/>
              </a:rPr>
              <a:t>Upon navigation</a:t>
            </a:r>
          </a:p>
          <a:p>
            <a:r>
              <a:rPr lang="en-GB" sz="4800" dirty="0">
                <a:latin typeface="+mn-lt"/>
              </a:rPr>
              <a:t>System events (window size changes)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DF1A05-92E4-EE93-362B-ED75339280D9}"/>
              </a:ext>
            </a:extLst>
          </p:cNvPr>
          <p:cNvSpPr txBox="1"/>
          <p:nvPr/>
        </p:nvSpPr>
        <p:spPr>
          <a:xfrm>
            <a:off x="14193078" y="10641668"/>
            <a:ext cx="10190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https://unsplash.com/photos/slbOcNlWNHA</a:t>
            </a:r>
          </a:p>
        </p:txBody>
      </p:sp>
    </p:spTree>
    <p:extLst>
      <p:ext uri="{BB962C8B-B14F-4D97-AF65-F5344CB8AC3E}">
        <p14:creationId xmlns:p14="http://schemas.microsoft.com/office/powerpoint/2010/main" val="428017718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DA4AB3-919E-3717-9F06-0E0589EC4A13}"/>
              </a:ext>
            </a:extLst>
          </p:cNvPr>
          <p:cNvGrpSpPr/>
          <p:nvPr/>
        </p:nvGrpSpPr>
        <p:grpSpPr>
          <a:xfrm>
            <a:off x="9749690" y="563902"/>
            <a:ext cx="9121488" cy="6083808"/>
            <a:chOff x="2218943" y="3816096"/>
            <a:chExt cx="9121488" cy="6083808"/>
          </a:xfrm>
        </p:grpSpPr>
        <p:pic>
          <p:nvPicPr>
            <p:cNvPr id="1026" name="Picture 2" descr="white power strip on brown wooden floor">
              <a:extLst>
                <a:ext uri="{FF2B5EF4-FFF2-40B4-BE49-F238E27FC236}">
                  <a16:creationId xmlns:a16="http://schemas.microsoft.com/office/drawing/2014/main" id="{422E201A-28E7-E629-EA43-C540001E4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8945" y="3816096"/>
              <a:ext cx="9121486" cy="6083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753453E-98D4-6774-CD33-59213647593D}"/>
                </a:ext>
              </a:extLst>
            </p:cNvPr>
            <p:cNvSpPr txBox="1"/>
            <p:nvPr/>
          </p:nvSpPr>
          <p:spPr>
            <a:xfrm>
              <a:off x="2218943" y="9376684"/>
              <a:ext cx="85153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https://unsplash.com/photos/qjX0QBtDXto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C992E89-0508-D1AD-0CF4-714FB0C291C4}"/>
                </a:ext>
              </a:extLst>
            </p:cNvPr>
            <p:cNvSpPr txBox="1"/>
            <p:nvPr/>
          </p:nvSpPr>
          <p:spPr>
            <a:xfrm>
              <a:off x="5098327" y="4441955"/>
              <a:ext cx="4185761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7200" dirty="0"/>
                <a:t>manually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7B331F7-B519-F6B6-0003-AFD5D6F22886}"/>
              </a:ext>
            </a:extLst>
          </p:cNvPr>
          <p:cNvGrpSpPr/>
          <p:nvPr/>
        </p:nvGrpSpPr>
        <p:grpSpPr>
          <a:xfrm>
            <a:off x="9749690" y="7068290"/>
            <a:ext cx="9121486" cy="6083808"/>
            <a:chOff x="13043571" y="3816096"/>
            <a:chExt cx="9121486" cy="6083808"/>
          </a:xfrm>
        </p:grpSpPr>
        <p:pic>
          <p:nvPicPr>
            <p:cNvPr id="1028" name="Picture 4" descr="woman blowing sprinkle in her hand">
              <a:extLst>
                <a:ext uri="{FF2B5EF4-FFF2-40B4-BE49-F238E27FC236}">
                  <a16:creationId xmlns:a16="http://schemas.microsoft.com/office/drawing/2014/main" id="{8734C5AC-D6E8-72E2-B2E4-700660639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3571" y="3816096"/>
              <a:ext cx="9121486" cy="6083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0000572-88F1-A305-C35B-676DBCECCB66}"/>
                </a:ext>
              </a:extLst>
            </p:cNvPr>
            <p:cNvSpPr txBox="1"/>
            <p:nvPr/>
          </p:nvSpPr>
          <p:spPr>
            <a:xfrm>
              <a:off x="13298556" y="9376684"/>
              <a:ext cx="88664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2800" dirty="0">
                  <a:solidFill>
                    <a:schemeClr val="bg1"/>
                  </a:solidFill>
                </a:rPr>
                <a:t>https://unsplash.com/photos/AJ_Mou1FUS8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6B7BDE8-A083-D625-1040-89E2B7FFFF0A}"/>
                </a:ext>
              </a:extLst>
            </p:cNvPr>
            <p:cNvSpPr txBox="1"/>
            <p:nvPr/>
          </p:nvSpPr>
          <p:spPr>
            <a:xfrm>
              <a:off x="15126710" y="4441955"/>
              <a:ext cx="4955203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7200" dirty="0">
                  <a:solidFill>
                    <a:schemeClr val="bg1"/>
                  </a:solidFill>
                </a:rPr>
                <a:t>with magic</a:t>
              </a:r>
            </a:p>
          </p:txBody>
        </p:sp>
      </p:grp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030F6A9-2E80-20B0-1D93-971B807FCF3B}"/>
              </a:ext>
            </a:extLst>
          </p:cNvPr>
          <p:cNvSpPr txBox="1">
            <a:spLocks/>
          </p:cNvSpPr>
          <p:nvPr/>
        </p:nvSpPr>
        <p:spPr>
          <a:xfrm>
            <a:off x="1684649" y="2551112"/>
            <a:ext cx="7538848" cy="8613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GB" sz="4800" dirty="0">
                <a:latin typeface="+mn-lt"/>
              </a:rPr>
              <a:t>Data and component tree live on their own</a:t>
            </a:r>
          </a:p>
          <a:p>
            <a:pPr hangingPunct="1"/>
            <a:r>
              <a:rPr lang="en-GB" sz="4800" dirty="0">
                <a:latin typeface="+mn-lt"/>
              </a:rPr>
              <a:t>Important to keep both in sync</a:t>
            </a:r>
          </a:p>
        </p:txBody>
      </p:sp>
    </p:spTree>
    <p:extLst>
      <p:ext uri="{BB962C8B-B14F-4D97-AF65-F5344CB8AC3E}">
        <p14:creationId xmlns:p14="http://schemas.microsoft.com/office/powerpoint/2010/main" val="81582737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668B9-B910-4038-F772-62BE400D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399" y="1093297"/>
            <a:ext cx="18012890" cy="5531832"/>
          </a:xfrm>
        </p:spPr>
        <p:txBody>
          <a:bodyPr>
            <a:noAutofit/>
          </a:bodyPr>
          <a:lstStyle/>
          <a:p>
            <a:r>
              <a:rPr lang="en-GB" sz="4800" dirty="0">
                <a:latin typeface="+mn-lt"/>
              </a:rPr>
              <a:t>UI frameworks learned to sync app and UI data through a </a:t>
            </a:r>
            <a:r>
              <a:rPr lang="en-GB" sz="4800" i="1" dirty="0">
                <a:latin typeface="+mn-lt"/>
              </a:rPr>
              <a:t>binding</a:t>
            </a:r>
            <a:r>
              <a:rPr lang="en-GB" sz="4800" dirty="0">
                <a:latin typeface="+mn-lt"/>
              </a:rPr>
              <a:t> mechanism</a:t>
            </a:r>
          </a:p>
          <a:p>
            <a:r>
              <a:rPr lang="en-GB" sz="4800" dirty="0">
                <a:latin typeface="+mn-lt"/>
              </a:rPr>
              <a:t>Read-only components just need one-way bindings</a:t>
            </a:r>
          </a:p>
          <a:p>
            <a:r>
              <a:rPr lang="en-GB" sz="4800" dirty="0">
                <a:latin typeface="+mn-lt"/>
              </a:rPr>
              <a:t>Components with user interaction require two-way binding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2079D0C-6018-F969-7EF8-A4395ED214F3}"/>
              </a:ext>
            </a:extLst>
          </p:cNvPr>
          <p:cNvSpPr txBox="1"/>
          <p:nvPr/>
        </p:nvSpPr>
        <p:spPr>
          <a:xfrm>
            <a:off x="10275399" y="10290621"/>
            <a:ext cx="424988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7200">
                <a:latin typeface="Consolas" panose="020B0609020204030204" pitchFamily="49" charset="0"/>
                <a:cs typeface="Consolas" panose="020B0609020204030204" pitchFamily="49" charset="0"/>
              </a:rPr>
              <a:t>zip_code</a:t>
            </a:r>
          </a:p>
        </p:txBody>
      </p:sp>
      <p:sp>
        <p:nvSpPr>
          <p:cNvPr id="5" name="Zylinder 4">
            <a:extLst>
              <a:ext uri="{FF2B5EF4-FFF2-40B4-BE49-F238E27FC236}">
                <a16:creationId xmlns:a16="http://schemas.microsoft.com/office/drawing/2014/main" id="{5034EC12-3076-100F-C61F-811357585FBA}"/>
              </a:ext>
            </a:extLst>
          </p:cNvPr>
          <p:cNvSpPr/>
          <p:nvPr/>
        </p:nvSpPr>
        <p:spPr>
          <a:xfrm>
            <a:off x="4761945" y="9789206"/>
            <a:ext cx="1713054" cy="236123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pic>
        <p:nvPicPr>
          <p:cNvPr id="6" name="Grafik 5" descr="Tastatur mit einfarbiger Füllung">
            <a:extLst>
              <a:ext uri="{FF2B5EF4-FFF2-40B4-BE49-F238E27FC236}">
                <a16:creationId xmlns:a16="http://schemas.microsoft.com/office/drawing/2014/main" id="{0BE20476-EB88-5C92-ED6E-432333D4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31980" y="10055424"/>
            <a:ext cx="1828800" cy="1828800"/>
          </a:xfrm>
          <a:prstGeom prst="rect">
            <a:avLst/>
          </a:prstGeom>
        </p:spPr>
      </p:pic>
      <p:pic>
        <p:nvPicPr>
          <p:cNvPr id="7" name="Grafik 6" descr="Monitor mit einfarbiger Füllung">
            <a:extLst>
              <a:ext uri="{FF2B5EF4-FFF2-40B4-BE49-F238E27FC236}">
                <a16:creationId xmlns:a16="http://schemas.microsoft.com/office/drawing/2014/main" id="{B7C2BD67-C269-A074-F6E9-66E500786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942" y="6762198"/>
            <a:ext cx="1828800" cy="1828800"/>
          </a:xfrm>
          <a:prstGeom prst="rect">
            <a:avLst/>
          </a:prstGeom>
        </p:spPr>
      </p:pic>
      <p:sp>
        <p:nvSpPr>
          <p:cNvPr id="8" name="Gestreifter Pfeil nach rechts 7">
            <a:extLst>
              <a:ext uri="{FF2B5EF4-FFF2-40B4-BE49-F238E27FC236}">
                <a16:creationId xmlns:a16="http://schemas.microsoft.com/office/drawing/2014/main" id="{11FAAF23-94F7-A7CC-4780-4D6542F5A666}"/>
              </a:ext>
            </a:extLst>
          </p:cNvPr>
          <p:cNvSpPr/>
          <p:nvPr/>
        </p:nvSpPr>
        <p:spPr>
          <a:xfrm>
            <a:off x="7053942" y="10296408"/>
            <a:ext cx="2711020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9" name="Gestreifter Pfeil nach rechts 8">
            <a:extLst>
              <a:ext uri="{FF2B5EF4-FFF2-40B4-BE49-F238E27FC236}">
                <a16:creationId xmlns:a16="http://schemas.microsoft.com/office/drawing/2014/main" id="{E7C644C9-B537-D1C1-2729-6388E34B82EC}"/>
              </a:ext>
            </a:extLst>
          </p:cNvPr>
          <p:cNvSpPr/>
          <p:nvPr/>
        </p:nvSpPr>
        <p:spPr>
          <a:xfrm rot="10800000">
            <a:off x="15067168" y="10613786"/>
            <a:ext cx="2232172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0" name="Gestreifter Pfeil nach rechts 9">
            <a:extLst>
              <a:ext uri="{FF2B5EF4-FFF2-40B4-BE49-F238E27FC236}">
                <a16:creationId xmlns:a16="http://schemas.microsoft.com/office/drawing/2014/main" id="{5CFDC57D-D1E3-BF66-0397-44CF8BD494F7}"/>
              </a:ext>
            </a:extLst>
          </p:cNvPr>
          <p:cNvSpPr/>
          <p:nvPr/>
        </p:nvSpPr>
        <p:spPr>
          <a:xfrm rot="10800000">
            <a:off x="7053942" y="10969824"/>
            <a:ext cx="2604264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1" name="Gestreifter Pfeil nach rechts 10">
            <a:extLst>
              <a:ext uri="{FF2B5EF4-FFF2-40B4-BE49-F238E27FC236}">
                <a16:creationId xmlns:a16="http://schemas.microsoft.com/office/drawing/2014/main" id="{48731FB2-AC43-8DB8-0845-23C35628C07F}"/>
              </a:ext>
            </a:extLst>
          </p:cNvPr>
          <p:cNvSpPr/>
          <p:nvPr/>
        </p:nvSpPr>
        <p:spPr>
          <a:xfrm rot="16200000">
            <a:off x="11754013" y="8914164"/>
            <a:ext cx="1292662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D92490-F21A-B871-AB49-72CC3508B4A0}"/>
              </a:ext>
            </a:extLst>
          </p:cNvPr>
          <p:cNvSpPr txBox="1"/>
          <p:nvPr/>
        </p:nvSpPr>
        <p:spPr>
          <a:xfrm>
            <a:off x="11642691" y="7318735"/>
            <a:ext cx="15153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Zip code</a:t>
            </a:r>
          </a:p>
        </p:txBody>
      </p:sp>
    </p:spTree>
    <p:extLst>
      <p:ext uri="{BB962C8B-B14F-4D97-AF65-F5344CB8AC3E}">
        <p14:creationId xmlns:p14="http://schemas.microsoft.com/office/powerpoint/2010/main" val="237938291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668B9-B910-4038-F772-62BE400D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944" y="3580683"/>
            <a:ext cx="12395940" cy="6554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800" dirty="0">
                <a:latin typeface="+mn-lt"/>
              </a:rPr>
              <a:t>Any change to the UI must be explicitly coded, either by changing component properties, or by modifying the tree itself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C51777-20F2-6E8A-7B14-94B0EE44E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21694" y="2448993"/>
            <a:ext cx="8162306" cy="881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0DA5828-23E7-951D-AAD5-049129251D43}"/>
              </a:ext>
            </a:extLst>
          </p:cNvPr>
          <p:cNvSpPr txBox="1"/>
          <p:nvPr/>
        </p:nvSpPr>
        <p:spPr>
          <a:xfrm>
            <a:off x="16872858" y="10743787"/>
            <a:ext cx="7511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https://unsplash.com/photos/KbPVj7knbTU</a:t>
            </a:r>
          </a:p>
        </p:txBody>
      </p:sp>
    </p:spTree>
    <p:extLst>
      <p:ext uri="{BB962C8B-B14F-4D97-AF65-F5344CB8AC3E}">
        <p14:creationId xmlns:p14="http://schemas.microsoft.com/office/powerpoint/2010/main" val="240004044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d pasta on white ceramic bowl">
            <a:extLst>
              <a:ext uri="{FF2B5EF4-FFF2-40B4-BE49-F238E27FC236}">
                <a16:creationId xmlns:a16="http://schemas.microsoft.com/office/drawing/2014/main" id="{B1854A92-C6D3-CD82-ADCF-B27B17AA0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527957"/>
            <a:ext cx="8143510" cy="866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218CC9C-BEF3-75CF-D6AF-0F357551C1C7}"/>
              </a:ext>
            </a:extLst>
          </p:cNvPr>
          <p:cNvSpPr txBox="1"/>
          <p:nvPr/>
        </p:nvSpPr>
        <p:spPr>
          <a:xfrm>
            <a:off x="0" y="10664822"/>
            <a:ext cx="7511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https://unsplash.com/photos/KnQ980sdlqU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107017C-29E4-7242-920F-EB7C3C0E37D1}"/>
              </a:ext>
            </a:extLst>
          </p:cNvPr>
          <p:cNvSpPr txBox="1">
            <a:spLocks/>
          </p:cNvSpPr>
          <p:nvPr/>
        </p:nvSpPr>
        <p:spPr>
          <a:xfrm>
            <a:off x="9135768" y="3580683"/>
            <a:ext cx="12395940" cy="65546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b="0" dirty="0"/>
              <a:t>Works well in small projects, but doesn‘t really scale</a:t>
            </a:r>
          </a:p>
        </p:txBody>
      </p:sp>
    </p:spTree>
    <p:extLst>
      <p:ext uri="{BB962C8B-B14F-4D97-AF65-F5344CB8AC3E}">
        <p14:creationId xmlns:p14="http://schemas.microsoft.com/office/powerpoint/2010/main" val="154622640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ter droplets on spider web in close up photography">
            <a:extLst>
              <a:ext uri="{FF2B5EF4-FFF2-40B4-BE49-F238E27FC236}">
                <a16:creationId xmlns:a16="http://schemas.microsoft.com/office/drawing/2014/main" id="{988EA523-C707-559E-B0C1-7EECF19C6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384000" cy="136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7DAAB57-DA6E-987B-4B91-5063AD725A58}"/>
              </a:ext>
            </a:extLst>
          </p:cNvPr>
          <p:cNvSpPr txBox="1"/>
          <p:nvPr/>
        </p:nvSpPr>
        <p:spPr>
          <a:xfrm>
            <a:off x="0" y="13169078"/>
            <a:ext cx="94407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</a:rPr>
              <a:t>https://unsplash.com/photos/yg8pLPTAY8M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8960C56-3457-1E30-8458-7F96C715E497}"/>
              </a:ext>
            </a:extLst>
          </p:cNvPr>
          <p:cNvSpPr txBox="1">
            <a:spLocks/>
          </p:cNvSpPr>
          <p:nvPr/>
        </p:nvSpPr>
        <p:spPr>
          <a:xfrm>
            <a:off x="910640" y="1226531"/>
            <a:ext cx="9545324" cy="44387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b="0" dirty="0">
                <a:solidFill>
                  <a:schemeClr val="bg1"/>
                </a:solidFill>
              </a:rPr>
              <a:t>Declarative UI frameworks</a:t>
            </a:r>
          </a:p>
        </p:txBody>
      </p:sp>
    </p:spTree>
    <p:extLst>
      <p:ext uri="{BB962C8B-B14F-4D97-AF65-F5344CB8AC3E}">
        <p14:creationId xmlns:p14="http://schemas.microsoft.com/office/powerpoint/2010/main" val="1686088113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1618" y="3048000"/>
            <a:ext cx="10162316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Entwickler vom Wissen um „Wegbeschreibung“ entlast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No longer require the developer to know the way from A to B</a:t>
            </a:r>
          </a:p>
          <a:p>
            <a:r>
              <a:rPr lang="en-US" dirty="0">
                <a:latin typeface="+mn-lt"/>
              </a:rPr>
              <a:t>So, no longer…</a:t>
            </a:r>
          </a:p>
          <a:p>
            <a:pPr lvl="1"/>
            <a:r>
              <a:rPr lang="en-US" dirty="0">
                <a:latin typeface="+mn-lt"/>
              </a:rPr>
              <a:t>How do I change </a:t>
            </a:r>
            <a:r>
              <a:rPr lang="en-US" dirty="0" err="1">
                <a:latin typeface="+mn-lt"/>
              </a:rPr>
              <a:t>xyz</a:t>
            </a:r>
            <a:r>
              <a:rPr lang="en-US" dirty="0">
                <a:latin typeface="+mn-lt"/>
              </a:rPr>
              <a:t>, so that it looks like…?</a:t>
            </a:r>
          </a:p>
          <a:p>
            <a:pPr lvl="1"/>
            <a:r>
              <a:rPr lang="en-US" dirty="0">
                <a:latin typeface="+mn-lt"/>
              </a:rPr>
              <a:t>Which objects do I hide / add / delete to …?</a:t>
            </a:r>
          </a:p>
        </p:txBody>
      </p:sp>
      <p:sp>
        <p:nvSpPr>
          <p:cNvPr id="226" name="https://unsplash.com/photos/fteR0e2BzKo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https://unsplash.com/photos/fteR0e2BzKo</a:t>
            </a:r>
          </a:p>
        </p:txBody>
      </p:sp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tattdessen: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Instead:</a:t>
            </a:r>
          </a:p>
          <a:p>
            <a:pPr lvl="1"/>
            <a:r>
              <a:rPr lang="en-US" dirty="0">
                <a:latin typeface="+mn-lt"/>
              </a:rPr>
              <a:t>How should the UI look now?</a:t>
            </a:r>
          </a:p>
          <a:p>
            <a:pPr lvl="1"/>
            <a:r>
              <a:rPr lang="en-US" dirty="0">
                <a:latin typeface="+mn-lt"/>
              </a:rPr>
              <a:t>Which elements are visible?</a:t>
            </a:r>
          </a:p>
          <a:p>
            <a:pPr lvl="1"/>
            <a:r>
              <a:rPr lang="en-US" dirty="0">
                <a:latin typeface="+mn-lt"/>
              </a:rPr>
              <a:t>And what are their features?</a:t>
            </a:r>
          </a:p>
          <a:p>
            <a:r>
              <a:rPr lang="en-US" dirty="0">
                <a:latin typeface="+mn-lt"/>
              </a:rPr>
              <a:t>How to do that is the job of the framework, not the developer</a:t>
            </a:r>
          </a:p>
          <a:p>
            <a:r>
              <a:rPr lang="en-US" dirty="0">
                <a:latin typeface="+mn-lt"/>
              </a:rPr>
              <a:t>Pioneer Web: React with Virtual DOM</a:t>
            </a:r>
          </a:p>
        </p:txBody>
      </p: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AE4AA5-C33C-87DB-6519-41A7EC4AD9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40" y="463296"/>
            <a:ext cx="12078520" cy="120456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2005DE8-017A-A62A-56ED-EBE2DF2F80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8762" y="463296"/>
            <a:ext cx="13861236" cy="98145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DEA4F6EF-CBBA-40E0-1603-2061F80825AE}"/>
              </a:ext>
            </a:extLst>
          </p:cNvPr>
          <p:cNvSpPr/>
          <p:nvPr/>
        </p:nvSpPr>
        <p:spPr>
          <a:xfrm>
            <a:off x="6381500" y="11430001"/>
            <a:ext cx="10607040" cy="755904"/>
          </a:xfrm>
          <a:prstGeom prst="wedgeRoundRectCallout">
            <a:avLst>
              <a:gd name="adj1" fmla="val -62442"/>
              <a:gd name="adj2" fmla="val -5344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Tell React to render a component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F82D1428-A7F6-BF5A-7AA4-A91CC9372CF5}"/>
              </a:ext>
            </a:extLst>
          </p:cNvPr>
          <p:cNvSpPr/>
          <p:nvPr/>
        </p:nvSpPr>
        <p:spPr>
          <a:xfrm>
            <a:off x="2670048" y="4194048"/>
            <a:ext cx="4742688" cy="1243584"/>
          </a:xfrm>
          <a:prstGeom prst="wedgeRoundRectCallout">
            <a:avLst>
              <a:gd name="adj1" fmla="val 7669"/>
              <a:gd name="adj2" fmla="val 18552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The component is based on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E8D52EB8-B36E-6BD3-55C3-C4FBEB4DE155}"/>
              </a:ext>
            </a:extLst>
          </p:cNvPr>
          <p:cNvSpPr/>
          <p:nvPr/>
        </p:nvSpPr>
        <p:spPr>
          <a:xfrm>
            <a:off x="14316786" y="3816096"/>
            <a:ext cx="8432212" cy="755904"/>
          </a:xfrm>
          <a:prstGeom prst="wedgeRoundRectCallout">
            <a:avLst>
              <a:gd name="adj1" fmla="val -68902"/>
              <a:gd name="adj2" fmla="val 8225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Declaration of the UI is based on state</a:t>
            </a:r>
          </a:p>
        </p:txBody>
      </p:sp>
      <p:sp>
        <p:nvSpPr>
          <p:cNvPr id="9" name="Abgerundete rechteckige Legende 8">
            <a:extLst>
              <a:ext uri="{FF2B5EF4-FFF2-40B4-BE49-F238E27FC236}">
                <a16:creationId xmlns:a16="http://schemas.microsoft.com/office/drawing/2014/main" id="{CBA4B0A6-CBE8-07F8-D42F-D293558F0715}"/>
              </a:ext>
            </a:extLst>
          </p:cNvPr>
          <p:cNvSpPr/>
          <p:nvPr/>
        </p:nvSpPr>
        <p:spPr>
          <a:xfrm>
            <a:off x="16074254" y="9144002"/>
            <a:ext cx="7095744" cy="1243584"/>
          </a:xfrm>
          <a:prstGeom prst="wedgeRoundRectCallout">
            <a:avLst>
              <a:gd name="adj1" fmla="val -73774"/>
              <a:gd name="adj2" fmla="val -7722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State changes are wrapped inside </a:t>
            </a:r>
            <a:r>
              <a:rPr lang="en-GB" sz="28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GB" sz="28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00346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396" y="3048000"/>
            <a:ext cx="10159582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lutter (2015)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Flutter (2015) </a:t>
            </a:r>
          </a:p>
          <a:p>
            <a:r>
              <a:rPr dirty="0" err="1">
                <a:latin typeface="+mn-lt"/>
              </a:rPr>
              <a:t>SwiftUI</a:t>
            </a:r>
            <a:r>
              <a:rPr dirty="0">
                <a:latin typeface="+mn-lt"/>
              </a:rPr>
              <a:t> (2019)</a:t>
            </a:r>
          </a:p>
          <a:p>
            <a:r>
              <a:rPr dirty="0">
                <a:latin typeface="+mn-lt"/>
              </a:rPr>
              <a:t>Jetpack Compose (2019)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Viele UI-Frameworks sind objektorientiert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 (based on component hierarchies)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code,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  <p:pic>
        <p:nvPicPr>
          <p:cNvPr id="161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595"/>
            <a:ext cx="10160243" cy="7618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85F35-C75A-5EB6-FB63-574E3B63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2506662"/>
            <a:ext cx="12539472" cy="8702676"/>
          </a:xfrm>
        </p:spPr>
        <p:txBody>
          <a:bodyPr anchor="ctr">
            <a:normAutofit/>
          </a:bodyPr>
          <a:lstStyle/>
          <a:p>
            <a:r>
              <a:rPr lang="en-GB" sz="4800" dirty="0">
                <a:latin typeface="+mn-lt"/>
              </a:rPr>
              <a:t>User interface is declared based on state</a:t>
            </a:r>
          </a:p>
          <a:p>
            <a:r>
              <a:rPr lang="en-GB" sz="4800" dirty="0">
                <a:latin typeface="+mn-lt"/>
              </a:rPr>
              <a:t>No need to modify (transform) the existing component tree</a:t>
            </a:r>
          </a:p>
          <a:p>
            <a:r>
              <a:rPr lang="en-GB" sz="4800" dirty="0">
                <a:latin typeface="+mn-lt"/>
              </a:rPr>
              <a:t>UI updates itself upon state changes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329AC2-7B0D-6375-2E4B-9BFA75D036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61464" y="1918251"/>
            <a:ext cx="9622536" cy="98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4862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yscale photo of black car">
            <a:extLst>
              <a:ext uri="{FF2B5EF4-FFF2-40B4-BE49-F238E27FC236}">
                <a16:creationId xmlns:a16="http://schemas.microsoft.com/office/drawing/2014/main" id="{A5F67325-370A-D4FF-34CE-B077AA9C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107477" y="2792117"/>
            <a:ext cx="9276523" cy="813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12B489D-AE5E-2477-8CFF-869F580A8F7D}"/>
              </a:ext>
            </a:extLst>
          </p:cNvPr>
          <p:cNvSpPr txBox="1"/>
          <p:nvPr/>
        </p:nvSpPr>
        <p:spPr>
          <a:xfrm>
            <a:off x="14697914" y="10400662"/>
            <a:ext cx="9686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https://unsplash.com/photos/wdxb9OOMQOs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4C0E1A27-3EB8-4BD6-18C0-10F084127611}"/>
              </a:ext>
            </a:extLst>
          </p:cNvPr>
          <p:cNvSpPr txBox="1">
            <a:spLocks/>
          </p:cNvSpPr>
          <p:nvPr/>
        </p:nvSpPr>
        <p:spPr>
          <a:xfrm>
            <a:off x="1188720" y="2506662"/>
            <a:ext cx="12539472" cy="8702676"/>
          </a:xfrm>
          <a:prstGeom prst="rect">
            <a:avLst/>
          </a:prstGeom>
        </p:spPr>
        <p:txBody>
          <a:bodyPr anchor="ctr"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800" dirty="0">
                <a:latin typeface="+mn-lt"/>
              </a:rPr>
              <a:t>Frameworks maintain internal representation of the user interface</a:t>
            </a:r>
          </a:p>
          <a:p>
            <a:pPr hangingPunct="1"/>
            <a:r>
              <a:rPr lang="en-US" sz="4800" dirty="0">
                <a:latin typeface="+mn-lt"/>
              </a:rPr>
              <a:t>Must make sure that state changes trigger updates</a:t>
            </a:r>
          </a:p>
          <a:p>
            <a:pPr hangingPunct="1"/>
            <a:r>
              <a:rPr lang="en-US" sz="4800" dirty="0">
                <a:latin typeface="+mn-lt"/>
              </a:rPr>
              <a:t>(Should be) irrelevant for the application developer</a:t>
            </a:r>
          </a:p>
        </p:txBody>
      </p:sp>
    </p:spTree>
    <p:extLst>
      <p:ext uri="{BB962C8B-B14F-4D97-AF65-F5344CB8AC3E}">
        <p14:creationId xmlns:p14="http://schemas.microsoft.com/office/powerpoint/2010/main" val="55098234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97953-6983-7282-DAF8-0AEB92A3A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099" y="2209800"/>
            <a:ext cx="12570597" cy="9296400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+mn-lt"/>
              </a:rPr>
              <a:t>Declarative UI frameworks may rely on components and properties to define appearance and behaviour</a:t>
            </a:r>
          </a:p>
          <a:p>
            <a:r>
              <a:rPr lang="en-GB" sz="4800" dirty="0">
                <a:latin typeface="+mn-lt"/>
              </a:rPr>
              <a:t>But they </a:t>
            </a:r>
            <a:r>
              <a:rPr lang="en-GB" sz="4800" dirty="0" err="1">
                <a:latin typeface="+mn-lt"/>
              </a:rPr>
              <a:t>favor</a:t>
            </a:r>
            <a:r>
              <a:rPr lang="en-GB" sz="4800" dirty="0">
                <a:latin typeface="+mn-lt"/>
              </a:rPr>
              <a:t> small reusable building blocks (composition over inheritance)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F275D-BCB1-4AD1-CEF4-94B9B6047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67" r="31954"/>
          <a:stretch/>
        </p:blipFill>
        <p:spPr>
          <a:xfrm>
            <a:off x="15107477" y="2792117"/>
            <a:ext cx="9276523" cy="811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0837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000"/>
            <a:ext cx="10159903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chnelle Entwicklungszykl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Fast development cycles</a:t>
            </a:r>
          </a:p>
          <a:p>
            <a:pPr lvl="1"/>
            <a:r>
              <a:rPr lang="en-US" dirty="0">
                <a:latin typeface="+mn-lt"/>
              </a:rPr>
              <a:t>Lean code</a:t>
            </a:r>
          </a:p>
          <a:p>
            <a:pPr lvl="1"/>
            <a:r>
              <a:rPr lang="en-US" dirty="0">
                <a:latin typeface="+mn-lt"/>
              </a:rPr>
              <a:t>Preview in the IDE or „hot reload“</a:t>
            </a:r>
          </a:p>
          <a:p>
            <a:r>
              <a:rPr lang="en-US" dirty="0">
                <a:latin typeface="+mn-lt"/>
              </a:rPr>
              <a:t>Static code analysis for UI</a:t>
            </a:r>
          </a:p>
        </p:txBody>
      </p:sp>
      <p:sp>
        <p:nvSpPr>
          <p:cNvPr id="304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305" name="https://unsplash.com/photos/HUJDz6CJEaM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https://unsplash.com/photos/HUJDz6CJEaM</a:t>
            </a:r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396"/>
            <a:ext cx="10160000" cy="761906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Entwickler müssen umdenk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Paradigm shift</a:t>
            </a:r>
          </a:p>
          <a:p>
            <a:r>
              <a:rPr lang="en-US" dirty="0">
                <a:latin typeface="+mn-lt"/>
              </a:rPr>
              <a:t>Prevent bugs through avoiding boilerplate code </a:t>
            </a:r>
          </a:p>
          <a:p>
            <a:r>
              <a:rPr lang="en-US" dirty="0">
                <a:latin typeface="+mn-lt"/>
              </a:rPr>
              <a:t>Once adopted, high productivity</a:t>
            </a:r>
          </a:p>
        </p:txBody>
      </p:sp>
      <p:sp>
        <p:nvSpPr>
          <p:cNvPr id="309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310" name="https://unsplash.com/photos/j06gLuKK0GM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https://unsplash.com/photos/j06gLuKK0GM</a:t>
            </a:r>
          </a:p>
        </p:txBody>
      </p:sp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B7969C7-1FEC-AFA0-1966-EDE785805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most striking differences between declarative and imperative UI frameworks?</a:t>
            </a:r>
          </a:p>
          <a:p>
            <a:r>
              <a:rPr lang="en-US" dirty="0"/>
              <a:t>So, declarative UI frameworks don’t use components?</a:t>
            </a:r>
          </a:p>
          <a:p>
            <a:r>
              <a:rPr lang="en-US" dirty="0"/>
              <a:t>Can you think of potential pitfalls with the declarative approach?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CCD4F3-8B65-EB64-50B5-89EFAFE094AE}"/>
              </a:ext>
            </a:extLst>
          </p:cNvPr>
          <p:cNvSpPr/>
          <p:nvPr/>
        </p:nvSpPr>
        <p:spPr>
          <a:xfrm>
            <a:off x="20092086" y="642551"/>
            <a:ext cx="3484606" cy="3237470"/>
          </a:xfrm>
          <a:prstGeom prst="ellipse">
            <a:avLst/>
          </a:prstGeom>
          <a:solidFill>
            <a:srgbClr val="FF0000"/>
          </a:solidFill>
          <a:ln w="203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001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F32C55EE-2032-1295-6420-53F2C4B80828}"/>
              </a:ext>
            </a:extLst>
          </p:cNvPr>
          <p:cNvSpPr/>
          <p:nvPr/>
        </p:nvSpPr>
        <p:spPr>
          <a:xfrm>
            <a:off x="20092086" y="667264"/>
            <a:ext cx="3484606" cy="3237470"/>
          </a:xfrm>
          <a:prstGeom prst="pie">
            <a:avLst>
              <a:gd name="adj1" fmla="val 18471796"/>
              <a:gd name="adj2" fmla="val 16296272"/>
            </a:avLst>
          </a:prstGeom>
          <a:solidFill>
            <a:schemeClr val="bg1"/>
          </a:solidFill>
          <a:ln w="203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001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49830020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308602" y="6068039"/>
            <a:ext cx="954267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r>
              <a:rPr lang="de-DE">
                <a:latin typeface="+mj-lt"/>
              </a:rPr>
              <a:t>Short </a:t>
            </a:r>
            <a:r>
              <a:rPr lang="de-DE" dirty="0">
                <a:latin typeface="+mj-lt"/>
              </a:rPr>
              <a:t>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" descr="Bild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https://unsplash.com/photos/E75ZuAIpCzo"/>
          <p:cNvSpPr txBox="1"/>
          <p:nvPr/>
        </p:nvSpPr>
        <p:spPr>
          <a:xfrm>
            <a:off x="0" y="10107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https://unsplash.com/photos/E75ZuAIpCzo</a:t>
            </a:r>
          </a:p>
        </p:txBody>
      </p:sp>
      <p:sp>
        <p:nvSpPr>
          <p:cNvPr id="167" name="Änderungen der Oberfläche durch Manipulation der Objekteigenschaften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To change the UI, we modify object properties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Callbacks / listeners handle interactions (behavior)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Get and maintain references to all required objects (UI elements)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3-10-14 at 09.08.24">
            <a:hlinkClick r:id="" action="ppaction://media"/>
            <a:extLst>
              <a:ext uri="{FF2B5EF4-FFF2-40B4-BE49-F238E27FC236}">
                <a16:creationId xmlns:a16="http://schemas.microsoft.com/office/drawing/2014/main" id="{689F5102-6509-A831-ED01-FA6FBA996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797182"/>
            <a:ext cx="2032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375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BA3BB5F-93E3-C2EA-CE44-48DB3219DD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43" y="412061"/>
            <a:ext cx="14213710" cy="121166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2D3CBE3-3FB7-0273-5599-182D6137015C}"/>
              </a:ext>
            </a:extLst>
          </p:cNvPr>
          <p:cNvSpPr/>
          <p:nvPr/>
        </p:nvSpPr>
        <p:spPr>
          <a:xfrm>
            <a:off x="12435840" y="1337380"/>
            <a:ext cx="7534656" cy="755904"/>
          </a:xfrm>
          <a:prstGeom prst="wedgeRoundRectCallout">
            <a:avLst>
              <a:gd name="adj1" fmla="val -103996"/>
              <a:gd name="adj2" fmla="val 25301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/>
              <a:t>Provide an app frame</a:t>
            </a:r>
            <a:endParaRPr lang="en-GB" sz="2800" b="0" dirty="0">
              <a:solidFill>
                <a:srgbClr val="7030A0"/>
              </a:solidFill>
            </a:endParaRP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BE2B28CF-73BB-AF18-2969-6BC4D620EC73}"/>
              </a:ext>
            </a:extLst>
          </p:cNvPr>
          <p:cNvSpPr/>
          <p:nvPr/>
        </p:nvSpPr>
        <p:spPr>
          <a:xfrm>
            <a:off x="12435840" y="4572000"/>
            <a:ext cx="7534656" cy="755904"/>
          </a:xfrm>
          <a:prstGeom prst="wedgeRoundRectCallout">
            <a:avLst>
              <a:gd name="adj1" fmla="val -114352"/>
              <a:gd name="adj2" fmla="val 78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Build a component tree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FAA9A05D-BF6D-3167-8240-A80F2D8B85EA}"/>
              </a:ext>
            </a:extLst>
          </p:cNvPr>
          <p:cNvSpPr/>
          <p:nvPr/>
        </p:nvSpPr>
        <p:spPr>
          <a:xfrm>
            <a:off x="12435840" y="7806620"/>
            <a:ext cx="7534656" cy="755904"/>
          </a:xfrm>
          <a:prstGeom prst="wedgeRoundRectCallout">
            <a:avLst>
              <a:gd name="adj1" fmla="val -81990"/>
              <a:gd name="adj2" fmla="val -1150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/>
              <a:t>Update UI based on data</a:t>
            </a:r>
            <a:endParaRPr lang="en-GB" sz="2800" b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774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24D357-F9DC-5946-854C-685274AA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2" y="527995"/>
            <a:ext cx="14492728" cy="119655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5FD71D88-D4BD-4ED7-551E-0FC10A1B2ECE}"/>
              </a:ext>
            </a:extLst>
          </p:cNvPr>
          <p:cNvSpPr/>
          <p:nvPr/>
        </p:nvSpPr>
        <p:spPr>
          <a:xfrm>
            <a:off x="13655040" y="1703140"/>
            <a:ext cx="7534656" cy="755904"/>
          </a:xfrm>
          <a:prstGeom prst="wedgeRoundRectCallout">
            <a:avLst>
              <a:gd name="adj1" fmla="val -114352"/>
              <a:gd name="adj2" fmla="val 5946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5BA42015-FE09-2FF1-DEA7-ECDA279AD3B6}"/>
              </a:ext>
            </a:extLst>
          </p:cNvPr>
          <p:cNvSpPr/>
          <p:nvPr/>
        </p:nvSpPr>
        <p:spPr>
          <a:xfrm>
            <a:off x="13655040" y="10440092"/>
            <a:ext cx="7534656" cy="755904"/>
          </a:xfrm>
          <a:prstGeom prst="wedgeRoundRectCallout">
            <a:avLst>
              <a:gd name="adj1" fmla="val -84579"/>
              <a:gd name="adj2" fmla="val -21795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Modify state and update UI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467FABF-72F5-A29E-E6A3-BDD4A3B2CC3B}"/>
              </a:ext>
            </a:extLst>
          </p:cNvPr>
          <p:cNvGrpSpPr/>
          <p:nvPr/>
        </p:nvGrpSpPr>
        <p:grpSpPr>
          <a:xfrm>
            <a:off x="15132739" y="3054096"/>
            <a:ext cx="6056958" cy="5535168"/>
            <a:chOff x="7566369" y="1527048"/>
            <a:chExt cx="3028479" cy="2767584"/>
          </a:xfrm>
        </p:grpSpPr>
        <p:sp>
          <p:nvSpPr>
            <p:cNvPr id="2" name="Geschweifte Klammer rechts 1">
              <a:extLst>
                <a:ext uri="{FF2B5EF4-FFF2-40B4-BE49-F238E27FC236}">
                  <a16:creationId xmlns:a16="http://schemas.microsoft.com/office/drawing/2014/main" id="{1A0C2809-82F0-F769-DB52-B28795848274}"/>
                </a:ext>
              </a:extLst>
            </p:cNvPr>
            <p:cNvSpPr/>
            <p:nvPr/>
          </p:nvSpPr>
          <p:spPr>
            <a:xfrm>
              <a:off x="7566369" y="1527048"/>
              <a:ext cx="414528" cy="2767584"/>
            </a:xfrm>
            <a:prstGeom prst="rightBrac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GB" sz="280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3533EEC6-65AD-C23B-B4E3-C8C762E92BB8}"/>
                </a:ext>
              </a:extLst>
            </p:cNvPr>
            <p:cNvSpPr/>
            <p:nvPr/>
          </p:nvSpPr>
          <p:spPr>
            <a:xfrm>
              <a:off x="8119872" y="2392680"/>
              <a:ext cx="2474976" cy="103632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800" b="0" dirty="0">
                  <a:solidFill>
                    <a:schemeClr val="tx1"/>
                  </a:solidFill>
                </a:rPr>
                <a:t>Create and configure components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8236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Enge Kopplung von Daten und Logik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Tight coupling between data and logic</a:t>
            </a:r>
          </a:p>
          <a:p>
            <a:r>
              <a:rPr lang="en-US" dirty="0">
                <a:latin typeface="+mn-lt"/>
              </a:rPr>
              <a:t>Creating the UI bloats the source code</a:t>
            </a:r>
          </a:p>
          <a:p>
            <a:r>
              <a:rPr lang="en-US" dirty="0">
                <a:latin typeface="+mn-lt"/>
              </a:rPr>
              <a:t>Even for small UIs the code is not too easy to understand</a:t>
            </a:r>
          </a:p>
        </p:txBody>
      </p:sp>
      <p:pic>
        <p:nvPicPr>
          <p:cNvPr id="180" name="Bild" descr="Bild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3086" y="3048000"/>
            <a:ext cx="10160914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rennung von Oberfläche und Code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Separation of UI definition and code</a:t>
            </a:r>
          </a:p>
          <a:p>
            <a:r>
              <a:rPr lang="en-US" dirty="0">
                <a:latin typeface="+mn-lt"/>
              </a:rPr>
              <a:t>Makes the source code lighter</a:t>
            </a:r>
          </a:p>
          <a:p>
            <a:r>
              <a:rPr lang="en-US" dirty="0">
                <a:latin typeface="+mn-lt"/>
              </a:rPr>
              <a:t>UIs are easier to design, maintain, and share</a:t>
            </a:r>
          </a:p>
        </p:txBody>
      </p:sp>
      <p:pic>
        <p:nvPicPr>
          <p:cNvPr id="185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6778" y="3048000"/>
            <a:ext cx="10157404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https://unsplash.com/photos/nVqNmnAWz3A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https://unsplash.com/photos/nVqNmnAWz3A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826</Words>
  <Application>Microsoft Macintosh PowerPoint</Application>
  <PresentationFormat>Custom</PresentationFormat>
  <Paragraphs>117</Paragraphs>
  <Slides>37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Consolas</vt:lpstr>
      <vt:lpstr>Helvetica Neue</vt:lpstr>
      <vt:lpstr>Helvetica Neue Medium</vt:lpstr>
      <vt:lpstr>White</vt:lpstr>
      <vt:lpstr>Why declarative UI frameworks?  Thomas Künneth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declarative UI frameworks?</dc:title>
  <dc:subject>Jetpack Compose Workshop</dc:subject>
  <dc:creator>Thomas Künneth</dc:creator>
  <cp:lastModifiedBy>Thomas Künneth</cp:lastModifiedBy>
  <cp:revision>40</cp:revision>
  <dcterms:modified xsi:type="dcterms:W3CDTF">2023-10-16T13:46:27Z</dcterms:modified>
</cp:coreProperties>
</file>